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  <p:sldId id="273" r:id="rId15"/>
    <p:sldId id="275" r:id="rId16"/>
    <p:sldId id="280" r:id="rId17"/>
    <p:sldId id="274" r:id="rId18"/>
    <p:sldId id="276" r:id="rId19"/>
    <p:sldId id="277" r:id="rId20"/>
    <p:sldId id="278" r:id="rId21"/>
    <p:sldId id="279" r:id="rId22"/>
    <p:sldId id="269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307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5" r:id="rId47"/>
    <p:sldId id="306" r:id="rId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0002"/>
    <a:srgbClr val="DE0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728"/>
  </p:normalViewPr>
  <p:slideViewPr>
    <p:cSldViewPr snapToGrid="0" snapToObjects="1">
      <p:cViewPr>
        <p:scale>
          <a:sx n="69" d="100"/>
          <a:sy n="69" d="100"/>
        </p:scale>
        <p:origin x="48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EC8A9-0573-7C4B-9A70-0531E5484818}" type="datetimeFigureOut">
              <a:rPr lang="ru-RU" smtClean="0"/>
              <a:t>23.03.18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6649B-ECAB-354F-9DEB-D23148B602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330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649B-ECAB-354F-9DEB-D23148B602E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425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C42-D84F-7648-B1EA-D8945458FC0A}" type="datetimeFigureOut">
              <a:rPr lang="ru-RU" smtClean="0"/>
              <a:t>23.03.18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44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C42-D84F-7648-B1EA-D8945458FC0A}" type="datetimeFigureOut">
              <a:rPr lang="ru-RU" smtClean="0"/>
              <a:t>23.03.18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089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C42-D84F-7648-B1EA-D8945458FC0A}" type="datetimeFigureOut">
              <a:rPr lang="ru-RU" smtClean="0"/>
              <a:t>23.03.18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00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C42-D84F-7648-B1EA-D8945458FC0A}" type="datetimeFigureOut">
              <a:rPr lang="ru-RU" smtClean="0"/>
              <a:t>23.03.18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06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C42-D84F-7648-B1EA-D8945458FC0A}" type="datetimeFigureOut">
              <a:rPr lang="ru-RU" smtClean="0"/>
              <a:t>23.03.18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51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C42-D84F-7648-B1EA-D8945458FC0A}" type="datetimeFigureOut">
              <a:rPr lang="ru-RU" smtClean="0"/>
              <a:t>23.03.18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79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C42-D84F-7648-B1EA-D8945458FC0A}" type="datetimeFigureOut">
              <a:rPr lang="ru-RU" smtClean="0"/>
              <a:t>23.03.18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7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C42-D84F-7648-B1EA-D8945458FC0A}" type="datetimeFigureOut">
              <a:rPr lang="ru-RU" smtClean="0"/>
              <a:t>23.03.18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189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C42-D84F-7648-B1EA-D8945458FC0A}" type="datetimeFigureOut">
              <a:rPr lang="ru-RU" smtClean="0"/>
              <a:t>23.03.18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2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C42-D84F-7648-B1EA-D8945458FC0A}" type="datetimeFigureOut">
              <a:rPr lang="ru-RU" smtClean="0"/>
              <a:t>23.03.18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528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C42-D84F-7648-B1EA-D8945458FC0A}" type="datetimeFigureOut">
              <a:rPr lang="ru-RU" smtClean="0"/>
              <a:t>23.03.18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291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0FC42-D84F-7648-B1EA-D8945458FC0A}" type="datetimeFigureOut">
              <a:rPr lang="ru-RU" smtClean="0"/>
              <a:t>23.03.18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747E8-3D81-1549-97A9-FC6D99EF4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42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3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7/cs231n_2017_lecture11.pdf" TargetMode="External"/><Relationship Id="rId4" Type="http://schemas.openxmlformats.org/officeDocument/2006/relationships/hyperlink" Target="https://arxiv.org/pdf/1703.06870.pdf" TargetMode="External"/><Relationship Id="rId5" Type="http://schemas.openxmlformats.org/officeDocument/2006/relationships/hyperlink" Target="https://arxiv.org/abs/1611.09326.pdf" TargetMode="External"/><Relationship Id="rId6" Type="http://schemas.openxmlformats.org/officeDocument/2006/relationships/hyperlink" Target="http://papers.nips.cc/paper/5638-faster-r-cnn-towards-real-time-object-detection-with-region-proposal-networks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youtube.com/watch?v=nDPWywWRIRo&amp;list=PL3FW7Lu3i5JvHM8ljYj-zLfQRF3EO8sYv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1720" y="3044280"/>
            <a:ext cx="7388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Helvetica Neue" charset="0"/>
                <a:ea typeface="Helvetica Neue" charset="0"/>
                <a:cs typeface="Helvetica Neue" charset="0"/>
              </a:rPr>
              <a:t>Detection </a:t>
            </a:r>
            <a:r>
              <a:rPr lang="en-US" sz="4400" smtClean="0">
                <a:latin typeface="Helvetica Neue" charset="0"/>
                <a:ea typeface="Helvetica Neue" charset="0"/>
                <a:cs typeface="Helvetica Neue" charset="0"/>
              </a:rPr>
              <a:t>and Segmentation</a:t>
            </a:r>
            <a:endParaRPr lang="ru-RU"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97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Transpose Convolution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2627743" y="1397736"/>
            <a:ext cx="6936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Обычная свертка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filter =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 3х3,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stride = 1,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pad = 1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20" y="2182928"/>
            <a:ext cx="9276159" cy="39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26" y="2131743"/>
            <a:ext cx="9059347" cy="403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7743" y="1397736"/>
            <a:ext cx="6936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Обычная свертка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filter =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 3х3,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stride = 2,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pad = 1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10" name="TextBox 9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Transpose Convolution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1" name="Прямая соединительная линия 10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243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69" y="2131743"/>
            <a:ext cx="8994462" cy="403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7743" y="1397736"/>
            <a:ext cx="6936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Обычная свертка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filter =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 3х3,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stride = 2,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pad = 1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10" name="TextBox 9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Transpose Convolution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1" name="Прямая соединительная линия 10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394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368" y="2131743"/>
            <a:ext cx="7609263" cy="403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9" name="TextBox 8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Transpose Convolution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0" name="Прямая соединительная линия 9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64168" y="1397736"/>
            <a:ext cx="7063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Transpose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 свертка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filter =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 3х3,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stride = 2,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pad = 1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85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9" name="TextBox 8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Transpose Convolution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0" name="Прямая соединительная линия 9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64168" y="1397736"/>
            <a:ext cx="7063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Transpose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 свертка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filter =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 3х3,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stride = 2,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pad = 1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53" y="2131743"/>
            <a:ext cx="7572293" cy="403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82282" y="1777800"/>
            <a:ext cx="1777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Сумма, </a:t>
            </a:r>
            <a:r>
              <a:rPr lang="ru-RU" sz="2000" smtClean="0">
                <a:latin typeface="Helvetica Neue" charset="0"/>
                <a:ea typeface="Helvetica Neue" charset="0"/>
                <a:cs typeface="Helvetica Neue" charset="0"/>
              </a:rPr>
              <a:t>где пересечение</a:t>
            </a:r>
            <a:endParaRPr lang="ru-RU" sz="200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49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/>
              <a:t>https://</a:t>
            </a:r>
            <a:r>
              <a:rPr lang="en-US" sz="1400" dirty="0" err="1" smtClean="0"/>
              <a:t>www.quora.com</a:t>
            </a:r>
            <a:r>
              <a:rPr lang="en-US" sz="1400" dirty="0" smtClean="0"/>
              <a:t>/What-is-the-difference-between-dilated-convolution-and-convolution+stride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9" name="TextBox 8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Dilated Convolution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0" name="Прямая соединительная линия 9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137772" y="1397736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Dilated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 свертка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filter =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 3х3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33" y="2410736"/>
            <a:ext cx="9250934" cy="290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5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/>
              <a:t>http://</a:t>
            </a:r>
            <a:r>
              <a:rPr lang="en-US" sz="1400" dirty="0" err="1" smtClean="0"/>
              <a:t>kaiminghe.com</a:t>
            </a:r>
            <a:r>
              <a:rPr lang="en-US" sz="1400" dirty="0" smtClean="0"/>
              <a:t>/eccv14sppnet/</a:t>
            </a:r>
            <a:r>
              <a:rPr lang="en-US" sz="1400" dirty="0" err="1" smtClean="0"/>
              <a:t>index.html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9" name="TextBox 8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Pyramid Pooling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0" name="Прямая соединительная линия 9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42" y="965491"/>
            <a:ext cx="7217916" cy="541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Semantic Segmentation: General Architecture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3" y="1772696"/>
            <a:ext cx="11343440" cy="30818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8" name="Дуга 27"/>
          <p:cNvSpPr/>
          <p:nvPr/>
        </p:nvSpPr>
        <p:spPr>
          <a:xfrm>
            <a:off x="2675468" y="3688490"/>
            <a:ext cx="2269066" cy="1777547"/>
          </a:xfrm>
          <a:prstGeom prst="arc">
            <a:avLst>
              <a:gd name="adj1" fmla="val 16299616"/>
              <a:gd name="adj2" fmla="val 3377228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Дуга 28"/>
          <p:cNvSpPr/>
          <p:nvPr/>
        </p:nvSpPr>
        <p:spPr>
          <a:xfrm flipH="1">
            <a:off x="6282268" y="3688490"/>
            <a:ext cx="2269066" cy="1777547"/>
          </a:xfrm>
          <a:prstGeom prst="arc">
            <a:avLst>
              <a:gd name="adj1" fmla="val 16299616"/>
              <a:gd name="adj2" fmla="val 3377228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/>
          <p:cNvSpPr txBox="1"/>
          <p:nvPr/>
        </p:nvSpPr>
        <p:spPr>
          <a:xfrm>
            <a:off x="1219200" y="5171608"/>
            <a:ext cx="3329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Pooling, </a:t>
            </a:r>
            <a:r>
              <a:rPr lang="en-US" sz="2000" dirty="0" err="1" smtClean="0">
                <a:latin typeface="Helvetica Neue" charset="0"/>
                <a:ea typeface="Helvetica Neue" charset="0"/>
                <a:cs typeface="Helvetica Neue" charset="0"/>
              </a:rPr>
              <a:t>strided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 conv’s</a:t>
            </a:r>
            <a:endParaRPr lang="ru-RU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17232" y="5171608"/>
            <a:ext cx="462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Helvetica Neue" charset="0"/>
                <a:ea typeface="Helvetica Neue" charset="0"/>
                <a:cs typeface="Helvetica Neue" charset="0"/>
              </a:rPr>
              <a:t>Unpooling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2000" dirty="0" err="1" smtClean="0">
                <a:latin typeface="Helvetica Neue" charset="0"/>
                <a:ea typeface="Helvetica Neue" charset="0"/>
                <a:cs typeface="Helvetica Neue" charset="0"/>
              </a:rPr>
              <a:t>strided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 transpose conv’s</a:t>
            </a:r>
            <a:endParaRPr lang="ru-RU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10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Semantic Segmentation: Outcome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/>
              <a:t>http://</a:t>
            </a:r>
            <a:r>
              <a:rPr lang="en-US" sz="1400" dirty="0" err="1" smtClean="0"/>
              <a:t>vladlen.info</a:t>
            </a:r>
            <a:r>
              <a:rPr lang="en-US" sz="1400" dirty="0" smtClean="0"/>
              <a:t>/publications/multi-scale-context-aggregation-by-dilated-convolutions/dilated-convolutions/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26" y="1076155"/>
            <a:ext cx="6815947" cy="4684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27997" y="5760260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Normal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0133" y="5760260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Dilated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83571" y="5743588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GT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10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Semantic Segmentation: Outcome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/>
              <a:t>https://</a:t>
            </a:r>
            <a:r>
              <a:rPr lang="en-US" sz="1400" dirty="0" err="1" smtClean="0"/>
              <a:t>arxiv.org</a:t>
            </a:r>
            <a:r>
              <a:rPr lang="en-US" sz="1400" dirty="0" smtClean="0"/>
              <a:t>/pdf/1802.02611.pdf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221107"/>
            <a:ext cx="8128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Core CV Tasks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96" y="1285631"/>
            <a:ext cx="11350809" cy="47634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09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Semantic Segmentation: U-Net (skip-connections)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/>
              <a:t>https://</a:t>
            </a:r>
            <a:r>
              <a:rPr lang="en-US" sz="1400" dirty="0" err="1" smtClean="0"/>
              <a:t>arxiv.org</a:t>
            </a:r>
            <a:r>
              <a:rPr lang="en-US" sz="1400" dirty="0" smtClean="0"/>
              <a:t>/pdf/1505.04597.pdf</a:t>
            </a:r>
            <a:endParaRPr lang="en-US" sz="1400" dirty="0">
              <a:ea typeface="Helvetica Neue" charset="0"/>
              <a:cs typeface="Helvetica Neue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24" y="1107074"/>
            <a:ext cx="7700351" cy="513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1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Semantic Segmentation: Basic Ideas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389633" y="2191869"/>
            <a:ext cx="5421869" cy="279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 smtClean="0">
                <a:latin typeface="Helvetica Neue" charset="0"/>
                <a:ea typeface="Helvetica Neue" charset="0"/>
                <a:cs typeface="Helvetica Neue" charset="0"/>
              </a:rPr>
              <a:t>Downsampling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+ </a:t>
            </a:r>
            <a:r>
              <a:rPr lang="en-US" sz="2400" dirty="0" err="1" smtClean="0">
                <a:latin typeface="Helvetica Neue" charset="0"/>
                <a:ea typeface="Helvetica Neue" charset="0"/>
                <a:cs typeface="Helvetica Neue" charset="0"/>
              </a:rPr>
              <a:t>Upsampling</a:t>
            </a: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Transpose conv’s 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вместо </a:t>
            </a:r>
            <a:r>
              <a:rPr lang="en-US" sz="2400" dirty="0" err="1" smtClean="0">
                <a:latin typeface="Helvetica Neue" charset="0"/>
                <a:ea typeface="Helvetica Neue" charset="0"/>
                <a:cs typeface="Helvetica Neue" charset="0"/>
              </a:rPr>
              <a:t>unpooling</a:t>
            </a: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Dilated 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свертки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вместо обычных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Skip-connections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Pyramid pooling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23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Classification + Localization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66" y="1280376"/>
            <a:ext cx="4135088" cy="4297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389633" y="1751618"/>
            <a:ext cx="444539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b="1" dirty="0" smtClean="0">
                <a:latin typeface="Helvetica Neue" charset="0"/>
                <a:ea typeface="Helvetica Neue" charset="0"/>
                <a:cs typeface="Helvetica Neue" charset="0"/>
              </a:rPr>
              <a:t>Задача: </a:t>
            </a:r>
            <a:endParaRPr lang="ru-RU" sz="2400" b="1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Aft>
                <a:spcPts val="600"/>
              </a:spcAft>
            </a:pP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Обвести объект рамкой и классифицировать его.</a:t>
            </a:r>
          </a:p>
          <a:p>
            <a:pPr>
              <a:spcAft>
                <a:spcPts val="600"/>
              </a:spcAft>
            </a:pP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Aft>
                <a:spcPts val="600"/>
              </a:spcAft>
            </a:pPr>
            <a:r>
              <a:rPr lang="ru-RU" sz="2400" b="1" dirty="0" smtClean="0">
                <a:latin typeface="Helvetica Neue" charset="0"/>
                <a:ea typeface="Helvetica Neue" charset="0"/>
                <a:cs typeface="Helvetica Neue" charset="0"/>
              </a:rPr>
              <a:t>Важная деталь:</a:t>
            </a:r>
          </a:p>
          <a:p>
            <a:pPr>
              <a:spcAft>
                <a:spcPts val="600"/>
              </a:spcAft>
            </a:pP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Мы всегда имеем дело только с одним объектом на картинке.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51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Classification + Localization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7" name="Группа 16"/>
          <p:cNvGrpSpPr/>
          <p:nvPr/>
        </p:nvGrpSpPr>
        <p:grpSpPr>
          <a:xfrm>
            <a:off x="781055" y="992507"/>
            <a:ext cx="8464550" cy="5359400"/>
            <a:chOff x="1035050" y="992507"/>
            <a:chExt cx="8464550" cy="5359400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374"/>
            <a:stretch/>
          </p:blipFill>
          <p:spPr>
            <a:xfrm>
              <a:off x="1035050" y="992507"/>
              <a:ext cx="8464550" cy="5359400"/>
            </a:xfrm>
            <a:prstGeom prst="rect">
              <a:avLst/>
            </a:prstGeom>
          </p:spPr>
        </p:pic>
        <p:sp>
          <p:nvSpPr>
            <p:cNvPr id="4" name="Прямоугольник 3"/>
            <p:cNvSpPr/>
            <p:nvPr/>
          </p:nvSpPr>
          <p:spPr>
            <a:xfrm>
              <a:off x="1354667" y="1202267"/>
              <a:ext cx="5350933" cy="6434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Прямоугольник 8"/>
          <p:cNvSpPr/>
          <p:nvPr/>
        </p:nvSpPr>
        <p:spPr>
          <a:xfrm>
            <a:off x="663327" y="5198533"/>
            <a:ext cx="6922812" cy="999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Можно решать задачу регрессии!</a:t>
            </a:r>
            <a:endParaRPr lang="ru-RU" sz="2400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9"/>
          <a:stretch/>
        </p:blipFill>
        <p:spPr>
          <a:xfrm>
            <a:off x="9228671" y="992507"/>
            <a:ext cx="1674283" cy="53594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035" y="2942167"/>
            <a:ext cx="1587500" cy="2044700"/>
          </a:xfrm>
          <a:prstGeom prst="rect">
            <a:avLst/>
          </a:prstGeom>
        </p:spPr>
      </p:pic>
      <p:grpSp>
        <p:nvGrpSpPr>
          <p:cNvPr id="16" name="Группа 15"/>
          <p:cNvGrpSpPr/>
          <p:nvPr/>
        </p:nvGrpSpPr>
        <p:grpSpPr>
          <a:xfrm>
            <a:off x="2455339" y="2298164"/>
            <a:ext cx="3386666" cy="887895"/>
            <a:chOff x="2709334" y="2298164"/>
            <a:chExt cx="3386666" cy="887895"/>
          </a:xfrm>
        </p:grpSpPr>
        <p:sp>
          <p:nvSpPr>
            <p:cNvPr id="12" name="Открывающая фигурная скобка 11"/>
            <p:cNvSpPr/>
            <p:nvPr/>
          </p:nvSpPr>
          <p:spPr>
            <a:xfrm rot="5400000">
              <a:off x="4158774" y="1248834"/>
              <a:ext cx="487785" cy="3386666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99919" y="2298164"/>
              <a:ext cx="1805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 smtClean="0">
                  <a:latin typeface="Helvetica Neue" charset="0"/>
                  <a:ea typeface="Helvetica Neue" charset="0"/>
                  <a:cs typeface="Helvetica Neue" charset="0"/>
                </a:rPr>
                <a:t>Pretrained</a:t>
              </a: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 NN</a:t>
              </a:r>
              <a:endParaRPr lang="ru-RU" sz="20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80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Human Pose Estimation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Группа 14"/>
          <p:cNvGrpSpPr/>
          <p:nvPr/>
        </p:nvGrpSpPr>
        <p:grpSpPr>
          <a:xfrm>
            <a:off x="389633" y="1761068"/>
            <a:ext cx="11350047" cy="4013200"/>
            <a:chOff x="863600" y="1587500"/>
            <a:chExt cx="10452100" cy="3695700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1587500"/>
              <a:ext cx="10452100" cy="3670300"/>
            </a:xfrm>
            <a:prstGeom prst="rect">
              <a:avLst/>
            </a:prstGeom>
          </p:spPr>
        </p:pic>
        <p:sp>
          <p:nvSpPr>
            <p:cNvPr id="14" name="Прямоугольник 13"/>
            <p:cNvSpPr/>
            <p:nvPr/>
          </p:nvSpPr>
          <p:spPr>
            <a:xfrm>
              <a:off x="863600" y="5029200"/>
              <a:ext cx="3132667" cy="2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74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Object Detection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74" y="1271158"/>
            <a:ext cx="3988428" cy="43156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389633" y="1751618"/>
            <a:ext cx="444539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b="1" dirty="0" smtClean="0">
                <a:latin typeface="Helvetica Neue" charset="0"/>
                <a:ea typeface="Helvetica Neue" charset="0"/>
                <a:cs typeface="Helvetica Neue" charset="0"/>
              </a:rPr>
              <a:t>Задача: </a:t>
            </a:r>
            <a:endParaRPr lang="ru-RU" sz="2400" b="1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Aft>
                <a:spcPts val="600"/>
              </a:spcAft>
            </a:pP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Обвести все объекты рамкой и классифицировать их.</a:t>
            </a:r>
          </a:p>
          <a:p>
            <a:pPr>
              <a:spcAft>
                <a:spcPts val="600"/>
              </a:spcAft>
            </a:pP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Aft>
                <a:spcPts val="600"/>
              </a:spcAft>
            </a:pPr>
            <a:r>
              <a:rPr lang="ru-RU" sz="2400" b="1" dirty="0" smtClean="0">
                <a:latin typeface="Helvetica Neue" charset="0"/>
                <a:ea typeface="Helvetica Neue" charset="0"/>
                <a:cs typeface="Helvetica Neue" charset="0"/>
              </a:rPr>
              <a:t>Важная деталь:</a:t>
            </a:r>
          </a:p>
          <a:p>
            <a:pPr>
              <a:spcAft>
                <a:spcPts val="600"/>
              </a:spcAft>
            </a:pP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Мы имеем дело с неизвестным количеством объектов.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72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Object Detection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3" y="1213487"/>
            <a:ext cx="9611360" cy="49174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Закрывающая фигурная скобка 3"/>
          <p:cNvSpPr/>
          <p:nvPr/>
        </p:nvSpPr>
        <p:spPr>
          <a:xfrm>
            <a:off x="9831660" y="1493105"/>
            <a:ext cx="514605" cy="463782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0346265" y="3304184"/>
            <a:ext cx="15712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Разное </a:t>
            </a:r>
          </a:p>
          <a:p>
            <a:r>
              <a:rPr lang="ru-RU" sz="2000" dirty="0">
                <a:latin typeface="Helvetica Neue" charset="0"/>
                <a:ea typeface="Helvetica Neue" charset="0"/>
                <a:cs typeface="Helvetica Neue" charset="0"/>
              </a:rPr>
              <a:t>к</a:t>
            </a: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оличество</a:t>
            </a:r>
          </a:p>
          <a:p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выходов</a:t>
            </a:r>
            <a:endParaRPr lang="ru-RU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88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Object Detection: Sliding Window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3" y="2354612"/>
            <a:ext cx="11083636" cy="26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9" name="TextBox 8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Object Detection: Sliding Window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0" name="Прямая соединительная линия 9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2362531"/>
            <a:ext cx="11083636" cy="261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2351093"/>
            <a:ext cx="11083636" cy="2642229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9" name="TextBox 8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Object Detection: Sliding Window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0" name="Прямая соединительная линия 9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510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Semantic Segmentation</a:t>
              </a: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901" y="1399884"/>
            <a:ext cx="5795467" cy="4544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389633" y="2179491"/>
            <a:ext cx="444539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b="1" dirty="0" smtClean="0">
                <a:latin typeface="Helvetica Neue" charset="0"/>
                <a:ea typeface="Helvetica Neue" charset="0"/>
                <a:cs typeface="Helvetica Neue" charset="0"/>
              </a:rPr>
              <a:t>Задача: </a:t>
            </a:r>
            <a:endParaRPr lang="ru-RU" sz="2400" b="1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Aft>
                <a:spcPts val="600"/>
              </a:spcAft>
            </a:pP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Дать лейбл каждому пикселю на картинке.</a:t>
            </a:r>
          </a:p>
          <a:p>
            <a:pPr>
              <a:spcAft>
                <a:spcPts val="600"/>
              </a:spcAft>
            </a:pP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Aft>
                <a:spcPts val="600"/>
              </a:spcAft>
            </a:pPr>
            <a:r>
              <a:rPr lang="ru-RU" sz="2400" b="1" dirty="0" smtClean="0">
                <a:latin typeface="Helvetica Neue" charset="0"/>
                <a:ea typeface="Helvetica Neue" charset="0"/>
                <a:cs typeface="Helvetica Neue" charset="0"/>
              </a:rPr>
              <a:t>Важная деталь:</a:t>
            </a:r>
          </a:p>
          <a:p>
            <a:pPr>
              <a:spcAft>
                <a:spcPts val="600"/>
              </a:spcAft>
            </a:pP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Нас волнуют только пиксели, а не конкретные объекты.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55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9633" y="6436084"/>
            <a:ext cx="11412735" cy="307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2351093"/>
            <a:ext cx="11083636" cy="2642229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9" name="TextBox 8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Object Detection: Sliding Window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0" name="Прямая соединительная линия 9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554182" y="5253038"/>
            <a:ext cx="110836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D40002"/>
                </a:solidFill>
                <a:latin typeface="Helvetica Neue" charset="0"/>
                <a:ea typeface="Helvetica Neue" charset="0"/>
                <a:cs typeface="Helvetica Neue" charset="0"/>
              </a:rPr>
              <a:t>Q: </a:t>
            </a:r>
            <a:r>
              <a:rPr lang="ru-RU" sz="2400" dirty="0" smtClean="0">
                <a:solidFill>
                  <a:srgbClr val="D40002"/>
                </a:solidFill>
                <a:latin typeface="Helvetica Neue" charset="0"/>
                <a:ea typeface="Helvetica Neue" charset="0"/>
                <a:cs typeface="Helvetica Neue" charset="0"/>
              </a:rPr>
              <a:t>В чем проблема?</a:t>
            </a:r>
          </a:p>
          <a:p>
            <a:endParaRPr lang="ru-RU" sz="2000" dirty="0">
              <a:solidFill>
                <a:srgbClr val="D40002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Очень дорого считать.</a:t>
            </a:r>
            <a:endParaRPr lang="ru-RU" sz="3200" dirty="0" smtClean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1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9633" y="6436084"/>
            <a:ext cx="11412735" cy="307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DL course at YDS 2018, lecture 5.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9" name="TextBox 8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Object Detection: </a:t>
              </a:r>
              <a:r>
                <a:rPr lang="en-US" sz="3200" dirty="0" err="1" smtClean="0">
                  <a:latin typeface="Helvetica Neue" charset="0"/>
                  <a:ea typeface="Helvetica Neue" charset="0"/>
                  <a:cs typeface="Helvetica Neue" charset="0"/>
                </a:rPr>
                <a:t>IoU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0" name="Прямая соединительная линия 9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22" y="1444822"/>
            <a:ext cx="5518963" cy="445476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365514" y="2537926"/>
            <a:ext cx="989044" cy="4851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0016302" y="2561453"/>
            <a:ext cx="1786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intersection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365514" y="3505869"/>
            <a:ext cx="989044" cy="48519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10016302" y="3529396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union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59388" y="4740144"/>
            <a:ext cx="3703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Helvetica Neue" charset="0"/>
                <a:ea typeface="Helvetica Neue" charset="0"/>
                <a:cs typeface="Helvetica Neue" charset="0"/>
              </a:rPr>
              <a:t>IoU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= intersection / Union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64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Region Proposals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09" y="3037628"/>
            <a:ext cx="10714182" cy="2724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6707" y="1651863"/>
            <a:ext cx="993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Можно использовать методы, не связанные с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DL</a:t>
            </a:r>
            <a:r>
              <a:rPr lang="ru-RU" sz="2000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 Например,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S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elective Search</a:t>
            </a: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Работает с нормальной скоростью, примерно 2000 регионов за пару секунд.</a:t>
            </a:r>
            <a:endParaRPr lang="ru-RU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02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Object Detection: R-CNN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1858818" y="1143753"/>
            <a:ext cx="8474364" cy="5056909"/>
            <a:chOff x="1858818" y="1143753"/>
            <a:chExt cx="8474364" cy="5056909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18" y="1143753"/>
              <a:ext cx="8474364" cy="5056909"/>
            </a:xfrm>
            <a:prstGeom prst="rect">
              <a:avLst/>
            </a:prstGeom>
          </p:spPr>
        </p:pic>
        <p:sp>
          <p:nvSpPr>
            <p:cNvPr id="4" name="Прямоугольник 3"/>
            <p:cNvSpPr/>
            <p:nvPr/>
          </p:nvSpPr>
          <p:spPr>
            <a:xfrm>
              <a:off x="8485720" y="5640825"/>
              <a:ext cx="1847462" cy="559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9190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Object Detection: R-CNN Problems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9633" y="2121783"/>
            <a:ext cx="8263096" cy="3100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Очень много разных моделей в одном </a:t>
            </a:r>
            <a:r>
              <a:rPr lang="ru-RU" sz="2400" dirty="0" err="1" smtClean="0">
                <a:latin typeface="Helvetica Neue" charset="0"/>
                <a:ea typeface="Helvetica Neue" charset="0"/>
                <a:cs typeface="Helvetica Neue" charset="0"/>
              </a:rPr>
              <a:t>фреймворке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742950" lvl="1" indent="-285750">
              <a:lnSpc>
                <a:spcPts val="3500"/>
              </a:lnSpc>
              <a:buFont typeface="Arial" charset="0"/>
              <a:buChar char="•"/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CNN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, которую мы доучиваем в процессе.</a:t>
            </a:r>
          </a:p>
          <a:p>
            <a:pPr marL="742950" lvl="1" indent="-285750">
              <a:lnSpc>
                <a:spcPts val="3500"/>
              </a:lnSpc>
              <a:buFont typeface="Arial" charset="0"/>
              <a:buChar char="•"/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SVM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, который мы тоже доучиваем.</a:t>
            </a:r>
          </a:p>
          <a:p>
            <a:pPr marL="742950" lvl="1" indent="-285750">
              <a:lnSpc>
                <a:spcPts val="3500"/>
              </a:lnSpc>
              <a:buFont typeface="Arial" charset="0"/>
              <a:buChar char="•"/>
            </a:pPr>
            <a:r>
              <a:rPr lang="en-US" sz="2400" dirty="0" err="1" smtClean="0">
                <a:latin typeface="Helvetica Neue" charset="0"/>
                <a:ea typeface="Helvetica Neue" charset="0"/>
                <a:cs typeface="Helvetica Neue" charset="0"/>
              </a:rPr>
              <a:t>BBox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Regression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, опять же учим.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Долго учится и требует много памяти.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Долго работает на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inference 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стадии (47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s 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на картинку).</a:t>
            </a:r>
          </a:p>
        </p:txBody>
      </p:sp>
    </p:spTree>
    <p:extLst>
      <p:ext uri="{BB962C8B-B14F-4D97-AF65-F5344CB8AC3E}">
        <p14:creationId xmlns:p14="http://schemas.microsoft.com/office/powerpoint/2010/main" val="201674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Object Detection:</a:t>
              </a:r>
              <a:r>
                <a:rPr lang="ru-RU" sz="3200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Fast R-CNN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1950523" y="1024571"/>
            <a:ext cx="8290954" cy="5295272"/>
            <a:chOff x="1955540" y="974899"/>
            <a:chExt cx="8550730" cy="5461186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541" y="974900"/>
              <a:ext cx="8550729" cy="5461185"/>
            </a:xfrm>
            <a:prstGeom prst="rect">
              <a:avLst/>
            </a:prstGeom>
          </p:spPr>
        </p:pic>
        <p:sp>
          <p:nvSpPr>
            <p:cNvPr id="8" name="Прямоугольник 7"/>
            <p:cNvSpPr/>
            <p:nvPr/>
          </p:nvSpPr>
          <p:spPr>
            <a:xfrm>
              <a:off x="1955540" y="974899"/>
              <a:ext cx="2373863" cy="559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6530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Object Detection: </a:t>
              </a:r>
              <a:r>
                <a:rPr lang="en-US" sz="3200" dirty="0" err="1" smtClean="0">
                  <a:latin typeface="Helvetica Neue" charset="0"/>
                  <a:ea typeface="Helvetica Neue" charset="0"/>
                  <a:cs typeface="Helvetica Neue" charset="0"/>
                </a:rPr>
                <a:t>RoI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 Pooling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1283684"/>
            <a:ext cx="11083636" cy="477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8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Object Detection: Runtimes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91" y="1937929"/>
            <a:ext cx="10557418" cy="3468556"/>
          </a:xfrm>
          <a:prstGeom prst="rect">
            <a:avLst/>
          </a:prstGeom>
        </p:spPr>
      </p:pic>
      <p:cxnSp>
        <p:nvCxnSpPr>
          <p:cNvPr id="8" name="Прямая со стрелкой 7"/>
          <p:cNvCxnSpPr/>
          <p:nvPr/>
        </p:nvCxnSpPr>
        <p:spPr>
          <a:xfrm flipH="1" flipV="1">
            <a:off x="7819053" y="4627984"/>
            <a:ext cx="1380931" cy="9703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99984" y="5513057"/>
            <a:ext cx="2174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Helvetica Neue" charset="0"/>
                <a:ea typeface="Helvetica Neue" charset="0"/>
                <a:cs typeface="Helvetica Neue" charset="0"/>
              </a:rPr>
              <a:t>Медленно из-за алгоритма выделения </a:t>
            </a:r>
            <a:r>
              <a:rPr lang="en-US" sz="2000" dirty="0" err="1" smtClean="0">
                <a:latin typeface="Helvetica Neue" charset="0"/>
                <a:ea typeface="Helvetica Neue" charset="0"/>
                <a:cs typeface="Helvetica Neue" charset="0"/>
              </a:rPr>
              <a:t>RoI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ru-RU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28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Object Detection: Faster R-CNN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2621981" y="1185496"/>
            <a:ext cx="6016868" cy="4973423"/>
            <a:chOff x="2621981" y="1185496"/>
            <a:chExt cx="6016868" cy="4973423"/>
          </a:xfrm>
        </p:grpSpPr>
        <p:grpSp>
          <p:nvGrpSpPr>
            <p:cNvPr id="8" name="Группа 7"/>
            <p:cNvGrpSpPr/>
            <p:nvPr/>
          </p:nvGrpSpPr>
          <p:grpSpPr>
            <a:xfrm>
              <a:off x="2621982" y="1185496"/>
              <a:ext cx="6016867" cy="4973423"/>
              <a:chOff x="2171700" y="266863"/>
              <a:chExt cx="7835900" cy="6477000"/>
            </a:xfrm>
          </p:grpSpPr>
          <p:pic>
            <p:nvPicPr>
              <p:cNvPr id="2" name="Рисунок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700" y="266863"/>
                <a:ext cx="7835900" cy="6477000"/>
              </a:xfrm>
              <a:prstGeom prst="rect">
                <a:avLst/>
              </a:prstGeom>
            </p:spPr>
          </p:pic>
          <p:sp>
            <p:nvSpPr>
              <p:cNvPr id="4" name="Прямоугольник 3"/>
              <p:cNvSpPr/>
              <p:nvPr/>
            </p:nvSpPr>
            <p:spPr>
              <a:xfrm>
                <a:off x="2171700" y="3323416"/>
                <a:ext cx="951722" cy="15862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9" name="Прямоугольник 8"/>
            <p:cNvSpPr/>
            <p:nvPr/>
          </p:nvSpPr>
          <p:spPr>
            <a:xfrm rot="5400000">
              <a:off x="3326046" y="5024933"/>
              <a:ext cx="429921" cy="1838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2" name="Прямая со стрелкой 11"/>
          <p:cNvCxnSpPr/>
          <p:nvPr/>
        </p:nvCxnSpPr>
        <p:spPr>
          <a:xfrm flipH="1">
            <a:off x="2127380" y="2593910"/>
            <a:ext cx="4946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3203" y="2270744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Object/</a:t>
            </a:r>
          </a:p>
          <a:p>
            <a:pPr algn="ctr"/>
            <a:r>
              <a:rPr lang="en-US" dirty="0" smtClean="0"/>
              <a:t>Not Object</a:t>
            </a:r>
            <a:endParaRPr lang="ru-RU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 flipV="1">
            <a:off x="3352770" y="1886849"/>
            <a:ext cx="1466530" cy="329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33930" y="168250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L2</a:t>
            </a:r>
            <a:endParaRPr lang="ru-RU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8697184" y="1493105"/>
            <a:ext cx="4841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181322" y="1316168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L2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1928777" y="1131502"/>
            <a:ext cx="215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Normal Classification</a:t>
            </a:r>
            <a:endParaRPr lang="ru-RU" dirty="0"/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4086035" y="1316168"/>
            <a:ext cx="1092532" cy="1769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87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5" grpId="0"/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Object Detection: Runtimes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1405257"/>
            <a:ext cx="8255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Semantic Segmentation: Sliding Window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1" y="1355613"/>
            <a:ext cx="11408898" cy="48501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7617" y="5005443"/>
            <a:ext cx="3827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DE020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smtClean="0">
                <a:solidFill>
                  <a:srgbClr val="DE0204"/>
                </a:solidFill>
                <a:latin typeface="Helvetica Neue" charset="0"/>
                <a:ea typeface="Helvetica Neue" charset="0"/>
                <a:cs typeface="Helvetica Neue" charset="0"/>
              </a:rPr>
              <a:t>Q: </a:t>
            </a:r>
            <a:r>
              <a:rPr lang="ru-RU" sz="2400" dirty="0" smtClean="0">
                <a:solidFill>
                  <a:srgbClr val="DE0204"/>
                </a:solidFill>
                <a:latin typeface="Helvetica Neue" charset="0"/>
                <a:ea typeface="Helvetica Neue" charset="0"/>
                <a:cs typeface="Helvetica Neue" charset="0"/>
              </a:rPr>
              <a:t>В чем проблема?</a:t>
            </a:r>
          </a:p>
          <a:p>
            <a:endParaRPr lang="ru-RU" sz="2400" dirty="0">
              <a:solidFill>
                <a:srgbClr val="DE020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ru-RU" sz="2400" dirty="0" smtClean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Очень дорого считать.</a:t>
            </a:r>
            <a:endParaRPr lang="ru-RU" sz="24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84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Object Detection: YOLO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3" y="1589405"/>
            <a:ext cx="7065818" cy="3509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2401" y="1636154"/>
            <a:ext cx="40299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ru-RU" dirty="0" smtClean="0">
                <a:latin typeface="Helvetica Neue" charset="0"/>
                <a:ea typeface="Helvetica Neue" charset="0"/>
                <a:cs typeface="Helvetica Neue" charset="0"/>
              </a:rPr>
              <a:t>Для каждой клетки предсказать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B</a:t>
            </a:r>
            <a:r>
              <a:rPr lang="ru-RU" dirty="0" smtClean="0">
                <a:latin typeface="Helvetica Neue" charset="0"/>
                <a:ea typeface="Helvetica Neue" charset="0"/>
                <a:cs typeface="Helvetica Neue" charset="0"/>
              </a:rPr>
              <a:t> рамок.</a:t>
            </a:r>
          </a:p>
          <a:p>
            <a:pPr marL="285750" indent="-285750">
              <a:buFont typeface="Arial" charset="0"/>
              <a:buChar char="•"/>
            </a:pPr>
            <a:endParaRPr lang="ru-RU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dirty="0" smtClean="0">
                <a:latin typeface="Helvetica Neue" charset="0"/>
                <a:ea typeface="Helvetica Neue" charset="0"/>
                <a:cs typeface="Helvetica Neue" charset="0"/>
              </a:rPr>
              <a:t>Для каждой рамки предсказать ее координаты и уверенность в том, что она содержит объект.</a:t>
            </a:r>
          </a:p>
          <a:p>
            <a:pPr marL="285750" indent="-285750">
              <a:buFont typeface="Arial" charset="0"/>
              <a:buChar char="•"/>
            </a:pPr>
            <a:endParaRPr lang="ru-RU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dirty="0" smtClean="0">
                <a:latin typeface="Helvetica Neue" charset="0"/>
                <a:ea typeface="Helvetica Neue" charset="0"/>
                <a:cs typeface="Helvetica Neue" charset="0"/>
              </a:rPr>
              <a:t>Для каждой из рамок предсказать класс.</a:t>
            </a:r>
          </a:p>
          <a:p>
            <a:pPr marL="285750" indent="-285750">
              <a:buFont typeface="Arial" charset="0"/>
              <a:buChar char="•"/>
            </a:pPr>
            <a:endParaRPr lang="ru-RU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dirty="0" smtClean="0">
                <a:latin typeface="Helvetica Neue" charset="0"/>
                <a:ea typeface="Helvetica Neue" charset="0"/>
                <a:cs typeface="Helvetica Neue" charset="0"/>
              </a:rPr>
              <a:t>Оставить только те рамки, для которых уверенность выше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k</a:t>
            </a:r>
            <a:r>
              <a:rPr lang="ru-RU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20755" y="5411547"/>
            <a:ext cx="9750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Главное преимущество в том, что это быстрее, чем </a:t>
            </a:r>
            <a:r>
              <a:rPr lang="en-US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Real-Time</a:t>
            </a:r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algn="ctr"/>
            <a:r>
              <a:rPr lang="ru-RU" sz="24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Хотя и не так точно.</a:t>
            </a:r>
            <a:endParaRPr lang="ru-RU" sz="2400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1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Dense Captioning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1778799"/>
            <a:ext cx="11083636" cy="378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4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Instance Segmentation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839" y="1512207"/>
            <a:ext cx="4165100" cy="432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389633" y="1625493"/>
            <a:ext cx="44453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b="1" dirty="0" smtClean="0">
                <a:latin typeface="Helvetica Neue" charset="0"/>
                <a:ea typeface="Helvetica Neue" charset="0"/>
                <a:cs typeface="Helvetica Neue" charset="0"/>
              </a:rPr>
              <a:t>Задача: </a:t>
            </a:r>
            <a:endParaRPr lang="ru-RU" sz="2400" b="1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Aft>
                <a:spcPts val="600"/>
              </a:spcAft>
            </a:pP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Дать лейбл каждому пикселю на картинке.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При этом отличая объекты одного класса друг от друга.</a:t>
            </a:r>
          </a:p>
          <a:p>
            <a:pPr>
              <a:spcAft>
                <a:spcPts val="600"/>
              </a:spcAft>
            </a:pP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Aft>
                <a:spcPts val="600"/>
              </a:spcAft>
            </a:pPr>
            <a:r>
              <a:rPr lang="ru-RU" sz="2400" b="1" dirty="0" smtClean="0">
                <a:latin typeface="Helvetica Neue" charset="0"/>
                <a:ea typeface="Helvetica Neue" charset="0"/>
                <a:cs typeface="Helvetica Neue" charset="0"/>
              </a:rPr>
              <a:t>Важная деталь:</a:t>
            </a:r>
          </a:p>
          <a:p>
            <a:pPr>
              <a:spcAft>
                <a:spcPts val="600"/>
              </a:spcAft>
            </a:pP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Мы имеем дело с неизвестным количеством объектов.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1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Instance Segmentation: Mask R-CNN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554182" y="1326317"/>
            <a:ext cx="11083636" cy="4691779"/>
            <a:chOff x="554182" y="1326317"/>
            <a:chExt cx="11083636" cy="4691779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82" y="1326318"/>
              <a:ext cx="11083636" cy="4691778"/>
            </a:xfrm>
            <a:prstGeom prst="rect">
              <a:avLst/>
            </a:prstGeom>
          </p:spPr>
        </p:pic>
        <p:sp>
          <p:nvSpPr>
            <p:cNvPr id="4" name="Прямоугольник 3"/>
            <p:cNvSpPr/>
            <p:nvPr/>
          </p:nvSpPr>
          <p:spPr>
            <a:xfrm>
              <a:off x="858416" y="1326317"/>
              <a:ext cx="2892490" cy="2987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7717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10" name="TextBox 9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Instance Segmentation: Mask R-CNN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1" name="Прямая соединительная линия 10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05357"/>
            <a:ext cx="11328400" cy="2933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/>
              <a:t>https://</a:t>
            </a:r>
            <a:r>
              <a:rPr lang="en-US" sz="1400" dirty="0" err="1" smtClean="0"/>
              <a:t>arxiv.org</a:t>
            </a:r>
            <a:r>
              <a:rPr lang="en-US" sz="1400" dirty="0" smtClean="0"/>
              <a:t>/pdf/1703.06870.pdf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8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/>
              <a:t>https://</a:t>
            </a:r>
            <a:r>
              <a:rPr lang="en-US" sz="1400" dirty="0" err="1" smtClean="0"/>
              <a:t>arxiv.org</a:t>
            </a:r>
            <a:r>
              <a:rPr lang="en-US" sz="1400" dirty="0" smtClean="0"/>
              <a:t>/pdf/1703.06870.pdf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182" y="1195707"/>
            <a:ext cx="7019636" cy="4953000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11" name="TextBox 10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Instance Segmentation: Mask R-CNN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589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Recap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96" y="1285631"/>
            <a:ext cx="11350809" cy="47634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Useful Materials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389632" y="1292068"/>
            <a:ext cx="11412735" cy="4760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b="1" dirty="0" smtClean="0"/>
              <a:t>Лекции</a:t>
            </a:r>
            <a:endParaRPr lang="en-US" sz="2400" dirty="0"/>
          </a:p>
          <a:p>
            <a:pPr marL="342900" indent="-342900">
              <a:lnSpc>
                <a:spcPts val="2800"/>
              </a:lnSpc>
              <a:buFont typeface="Arial" charset="0"/>
              <a:buChar char="•"/>
            </a:pPr>
            <a:r>
              <a:rPr lang="en-US" sz="2000" dirty="0" smtClean="0"/>
              <a:t>cs231n 2017 Lecture 11 video: </a:t>
            </a:r>
            <a:r>
              <a:rPr lang="en-US" sz="2000" dirty="0" smtClean="0">
                <a:hlinkClick r:id="rId2"/>
              </a:rPr>
              <a:t>https://www.youtube.com/watch?v=nDPWywWRIRo&amp;list=PL3FW7Lu3i5JvHM8ljYj-zLfQRF3EO8sYv</a:t>
            </a:r>
            <a:endParaRPr lang="en-US" sz="2000" dirty="0"/>
          </a:p>
          <a:p>
            <a:pPr marL="342900" indent="-342900">
              <a:lnSpc>
                <a:spcPts val="2800"/>
              </a:lnSpc>
              <a:buFont typeface="Arial" charset="0"/>
              <a:buChar char="•"/>
            </a:pPr>
            <a:r>
              <a:rPr lang="en-US" sz="2000" dirty="0"/>
              <a:t>c</a:t>
            </a:r>
            <a:r>
              <a:rPr lang="en-US" sz="2000" dirty="0" smtClean="0"/>
              <a:t>s231n 2017 Lecture 11 Slides: </a:t>
            </a:r>
            <a:r>
              <a:rPr lang="en-US" sz="2000" dirty="0" smtClean="0">
                <a:hlinkClick r:id="rId3"/>
              </a:rPr>
              <a:t>http://cs231n.stanford.edu/slides/2017/cs231n_2017_lecture11.pdf</a:t>
            </a:r>
            <a:endParaRPr lang="ru-RU" sz="2000" dirty="0" smtClean="0"/>
          </a:p>
          <a:p>
            <a:pPr>
              <a:lnSpc>
                <a:spcPts val="2800"/>
              </a:lnSpc>
            </a:pPr>
            <a:endParaRPr lang="ru-RU" sz="2000" dirty="0"/>
          </a:p>
          <a:p>
            <a:pPr>
              <a:lnSpc>
                <a:spcPts val="2800"/>
              </a:lnSpc>
            </a:pPr>
            <a:r>
              <a:rPr lang="ru-RU" sz="2400" b="1" dirty="0" smtClean="0"/>
              <a:t>Статьи</a:t>
            </a:r>
            <a:endParaRPr lang="ru-RU" sz="2400" dirty="0"/>
          </a:p>
          <a:p>
            <a:pPr marL="342900" indent="-342900">
              <a:lnSpc>
                <a:spcPts val="2800"/>
              </a:lnSpc>
              <a:buFont typeface="Arial" charset="0"/>
              <a:buChar char="•"/>
            </a:pPr>
            <a:r>
              <a:rPr lang="en-US" sz="2000" dirty="0" smtClean="0"/>
              <a:t>Mask-RCNN: </a:t>
            </a:r>
            <a:r>
              <a:rPr lang="en-US" sz="2000" dirty="0" smtClean="0">
                <a:hlinkClick r:id="rId4"/>
              </a:rPr>
              <a:t>https://arxiv.org/pdf/1703.06870.pdf</a:t>
            </a:r>
            <a:endParaRPr lang="en-US" sz="2000" dirty="0" smtClean="0"/>
          </a:p>
          <a:p>
            <a:pPr marL="342900" indent="-342900">
              <a:lnSpc>
                <a:spcPts val="2800"/>
              </a:lnSpc>
              <a:buFont typeface="Arial" charset="0"/>
              <a:buChar char="•"/>
            </a:pPr>
            <a:r>
              <a:rPr lang="en-US" sz="2000" dirty="0" smtClean="0"/>
              <a:t>U-Net: https://</a:t>
            </a:r>
            <a:r>
              <a:rPr lang="en-US" sz="2000" dirty="0" err="1" smtClean="0"/>
              <a:t>arxiv.org</a:t>
            </a:r>
            <a:r>
              <a:rPr lang="en-US" sz="2000" dirty="0" smtClean="0"/>
              <a:t>/pdf/1505.04597.pdf)和%5bTiramisu%5d(</a:t>
            </a:r>
            <a:r>
              <a:rPr lang="en-US" sz="2000" dirty="0" smtClean="0">
                <a:hlinkClick r:id="rId5"/>
              </a:rPr>
              <a:t>https://arxiv.org/abs/1611.09326.pdf</a:t>
            </a:r>
            <a:endParaRPr lang="en-US" sz="2000" dirty="0"/>
          </a:p>
          <a:p>
            <a:pPr marL="342900" indent="-342900">
              <a:lnSpc>
                <a:spcPts val="2800"/>
              </a:lnSpc>
              <a:buFont typeface="Arial" charset="0"/>
              <a:buChar char="•"/>
            </a:pPr>
            <a:r>
              <a:rPr lang="en-US" sz="2000" dirty="0" smtClean="0"/>
              <a:t>Faster R-CNN: </a:t>
            </a:r>
            <a:r>
              <a:rPr lang="en-US" sz="2000" dirty="0" smtClean="0">
                <a:hlinkClick r:id="rId6"/>
              </a:rPr>
              <a:t>http://papers.nips.cc/paper/5638-faster-r-cnn-towards-real-time-object-detection-with-region-proposal-networks.pdf</a:t>
            </a:r>
            <a:endParaRPr lang="en-US" sz="2000" dirty="0"/>
          </a:p>
          <a:p>
            <a:pPr marL="342900" indent="-342900">
              <a:lnSpc>
                <a:spcPts val="2800"/>
              </a:lnSpc>
              <a:buFont typeface="Arial" charset="0"/>
              <a:buChar char="•"/>
            </a:pPr>
            <a:r>
              <a:rPr lang="en-US" sz="2000" dirty="0" smtClean="0"/>
              <a:t>YOLO-9000: http://</a:t>
            </a:r>
            <a:r>
              <a:rPr lang="en-US" sz="2000" dirty="0" err="1" smtClean="0"/>
              <a:t>openaccess.thecvf.com</a:t>
            </a:r>
            <a:r>
              <a:rPr lang="en-US" sz="2000" dirty="0" smtClean="0"/>
              <a:t>/content_cvpr_2017/papers/Redmon_YOLO9000_Better_Faster_CVPR_2017_paper.pdf</a:t>
            </a:r>
          </a:p>
        </p:txBody>
      </p:sp>
    </p:spTree>
    <p:extLst>
      <p:ext uri="{BB962C8B-B14F-4D97-AF65-F5344CB8AC3E}">
        <p14:creationId xmlns:p14="http://schemas.microsoft.com/office/powerpoint/2010/main" val="174066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Semantic Segmentation: Fully Convolutional Net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914400" y="1797010"/>
            <a:ext cx="10363200" cy="32639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5542" y="5148373"/>
            <a:ext cx="10380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DE020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smtClean="0">
                <a:solidFill>
                  <a:srgbClr val="DE0204"/>
                </a:solidFill>
                <a:latin typeface="Helvetica Neue" charset="0"/>
                <a:ea typeface="Helvetica Neue" charset="0"/>
                <a:cs typeface="Helvetica Neue" charset="0"/>
              </a:rPr>
              <a:t>Q: </a:t>
            </a:r>
            <a:r>
              <a:rPr lang="ru-RU" sz="2400" dirty="0" smtClean="0">
                <a:solidFill>
                  <a:srgbClr val="DE0204"/>
                </a:solidFill>
                <a:latin typeface="Helvetica Neue" charset="0"/>
                <a:ea typeface="Helvetica Neue" charset="0"/>
                <a:cs typeface="Helvetica Neue" charset="0"/>
              </a:rPr>
              <a:t>В чем проблема?</a:t>
            </a:r>
          </a:p>
          <a:p>
            <a:endParaRPr lang="ru-RU" sz="2400" dirty="0">
              <a:solidFill>
                <a:srgbClr val="DE020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ru-RU" sz="2400" dirty="0" smtClean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Все еще дорого считать + нужно много памяти.</a:t>
            </a:r>
            <a:endParaRPr lang="ru-RU" sz="24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5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Semantic Segmentation: </a:t>
              </a:r>
              <a:r>
                <a:rPr lang="en-US" sz="3200" dirty="0" err="1" smtClean="0">
                  <a:latin typeface="Helvetica Neue" charset="0"/>
                  <a:ea typeface="Helvetica Neue" charset="0"/>
                  <a:cs typeface="Helvetica Neue" charset="0"/>
                </a:rPr>
                <a:t>Downsampling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 + </a:t>
              </a:r>
              <a:r>
                <a:rPr lang="en-US" sz="3200" dirty="0" err="1" smtClean="0">
                  <a:latin typeface="Helvetica Neue" charset="0"/>
                  <a:ea typeface="Helvetica Neue" charset="0"/>
                  <a:cs typeface="Helvetica Neue" charset="0"/>
                </a:rPr>
                <a:t>Upsampling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3" y="1710264"/>
            <a:ext cx="11343440" cy="30818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5542" y="5013945"/>
            <a:ext cx="10380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DE020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smtClean="0">
                <a:solidFill>
                  <a:srgbClr val="DE0204"/>
                </a:solidFill>
                <a:latin typeface="Helvetica Neue" charset="0"/>
                <a:ea typeface="Helvetica Neue" charset="0"/>
                <a:cs typeface="Helvetica Neue" charset="0"/>
              </a:rPr>
              <a:t>Q: </a:t>
            </a:r>
            <a:r>
              <a:rPr lang="ru-RU" sz="2400" dirty="0" smtClean="0">
                <a:solidFill>
                  <a:srgbClr val="DE0204"/>
                </a:solidFill>
                <a:latin typeface="Helvetica Neue" charset="0"/>
                <a:ea typeface="Helvetica Neue" charset="0"/>
                <a:cs typeface="Helvetica Neue" charset="0"/>
              </a:rPr>
              <a:t>Как делать </a:t>
            </a:r>
            <a:r>
              <a:rPr lang="en-US" sz="2400" dirty="0" err="1" smtClean="0">
                <a:solidFill>
                  <a:srgbClr val="DE0204"/>
                </a:solidFill>
                <a:latin typeface="Helvetica Neue" charset="0"/>
                <a:ea typeface="Helvetica Neue" charset="0"/>
                <a:cs typeface="Helvetica Neue" charset="0"/>
              </a:rPr>
              <a:t>upsampling</a:t>
            </a:r>
            <a:r>
              <a:rPr lang="ru-RU" sz="2400" dirty="0" smtClean="0">
                <a:solidFill>
                  <a:srgbClr val="DE0204"/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  <a:p>
            <a:endParaRPr lang="ru-RU" sz="2400" dirty="0">
              <a:solidFill>
                <a:srgbClr val="DE020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ru-RU" sz="2400" dirty="0" smtClean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В основном двумя способами: </a:t>
            </a:r>
            <a:r>
              <a:rPr lang="en-US" sz="2400" dirty="0" err="1" smtClean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unpooling</a:t>
            </a:r>
            <a:r>
              <a:rPr lang="en-US" sz="2400" dirty="0" smtClean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ru-RU" sz="2400" dirty="0" smtClean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и </a:t>
            </a:r>
            <a:r>
              <a:rPr lang="en-US" sz="2400" dirty="0" smtClean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transpose convolution</a:t>
            </a:r>
            <a:r>
              <a:rPr lang="ru-RU" sz="2400" dirty="0" smtClean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ru-RU" sz="24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1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latin typeface="Helvetica Neue" charset="0"/>
                  <a:ea typeface="Helvetica Neue" charset="0"/>
                  <a:cs typeface="Helvetica Neue" charset="0"/>
                </a:rPr>
                <a:t>Unpooling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28" y="1968073"/>
            <a:ext cx="10582144" cy="29218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5542" y="5013945"/>
            <a:ext cx="10380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DE020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smtClean="0">
                <a:solidFill>
                  <a:srgbClr val="DE0204"/>
                </a:solidFill>
                <a:latin typeface="Helvetica Neue" charset="0"/>
                <a:ea typeface="Helvetica Neue" charset="0"/>
                <a:cs typeface="Helvetica Neue" charset="0"/>
              </a:rPr>
              <a:t>Q: </a:t>
            </a:r>
            <a:r>
              <a:rPr lang="ru-RU" sz="2400" dirty="0" smtClean="0">
                <a:solidFill>
                  <a:srgbClr val="DE0204"/>
                </a:solidFill>
                <a:latin typeface="Helvetica Neue" charset="0"/>
                <a:ea typeface="Helvetica Neue" charset="0"/>
                <a:cs typeface="Helvetica Neue" charset="0"/>
              </a:rPr>
              <a:t>Что плохо?</a:t>
            </a:r>
          </a:p>
          <a:p>
            <a:endParaRPr lang="ru-RU" sz="2400" dirty="0">
              <a:solidFill>
                <a:srgbClr val="DE020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ru-RU" sz="2400" dirty="0" smtClean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Это слишком просто, чтобы выучить сложные зависимости.</a:t>
            </a:r>
            <a:endParaRPr lang="ru-RU" sz="24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93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latin typeface="Helvetica Neue" charset="0"/>
                  <a:ea typeface="Helvetica Neue" charset="0"/>
                  <a:cs typeface="Helvetica Neue" charset="0"/>
                </a:rPr>
                <a:t>Unpooling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16"/>
          <a:stretch/>
        </p:blipFill>
        <p:spPr>
          <a:xfrm>
            <a:off x="575733" y="1182672"/>
            <a:ext cx="11040533" cy="33215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49" y="4778027"/>
            <a:ext cx="3035300" cy="1384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34531" y="5120030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layer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i="1" dirty="0" err="1" smtClean="0">
                <a:latin typeface="Helvetica Neue" charset="0"/>
                <a:ea typeface="Helvetica Neue" charset="0"/>
                <a:cs typeface="Helvetica Neue" charset="0"/>
              </a:rPr>
              <a:t>i</a:t>
            </a:r>
            <a:endParaRPr lang="ru-RU" sz="24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93948" y="5120030"/>
            <a:ext cx="128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layer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n-</a:t>
            </a:r>
            <a:r>
              <a:rPr lang="en-US" sz="2400" i="1" dirty="0" err="1" smtClean="0">
                <a:latin typeface="Helvetica Neue" charset="0"/>
                <a:ea typeface="Helvetica Neue" charset="0"/>
                <a:cs typeface="Helvetica Neue" charset="0"/>
              </a:rPr>
              <a:t>i</a:t>
            </a:r>
            <a:endParaRPr lang="ru-RU" sz="24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Открывающая фигурная скобка 9"/>
          <p:cNvSpPr/>
          <p:nvPr/>
        </p:nvSpPr>
        <p:spPr>
          <a:xfrm rot="16200000">
            <a:off x="1383228" y="3821766"/>
            <a:ext cx="496792" cy="209973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ткрывающая фигурная скобка 10"/>
          <p:cNvSpPr/>
          <p:nvPr/>
        </p:nvSpPr>
        <p:spPr>
          <a:xfrm rot="16200000">
            <a:off x="10288517" y="3821766"/>
            <a:ext cx="496792" cy="209973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51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89633" y="323555"/>
            <a:ext cx="11412735" cy="584775"/>
            <a:chOff x="389633" y="323555"/>
            <a:chExt cx="1141273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389633" y="323555"/>
              <a:ext cx="11412735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Transpose Convolution</a:t>
              </a:r>
              <a:endParaRPr lang="ru-RU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389633" y="908330"/>
              <a:ext cx="114127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9"/>
          <a:stretch/>
        </p:blipFill>
        <p:spPr>
          <a:xfrm>
            <a:off x="1481395" y="2132676"/>
            <a:ext cx="9229209" cy="40301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7743" y="1397736"/>
            <a:ext cx="6936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Обычная свертка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filter =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 3х3,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stride = 1,</a:t>
            </a:r>
            <a:r>
              <a:rPr lang="ru-RU" sz="2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pad = 1</a:t>
            </a:r>
            <a:endParaRPr lang="ru-RU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9633" y="6436086"/>
            <a:ext cx="1048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smtClean="0"/>
              <a:t>: </a:t>
            </a:r>
            <a:r>
              <a:rPr lang="en-US" sz="1400" smtClean="0"/>
              <a:t>http://cs231n.stanford.edu/slides/2017/cs231n_2017_lecture11.pdf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886</Words>
  <Application>Microsoft Macintosh PowerPoint</Application>
  <PresentationFormat>Широкоэкранный</PresentationFormat>
  <Paragraphs>187</Paragraphs>
  <Slides>47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2" baseType="lpstr">
      <vt:lpstr>Calibri</vt:lpstr>
      <vt:lpstr>Calibri Light</vt:lpstr>
      <vt:lpstr>Helvetica Neue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Селезнев Никита Константинович</dc:creator>
  <cp:lastModifiedBy>Селезнев Никита Константинович</cp:lastModifiedBy>
  <cp:revision>29</cp:revision>
  <dcterms:created xsi:type="dcterms:W3CDTF">2018-03-23T13:40:50Z</dcterms:created>
  <dcterms:modified xsi:type="dcterms:W3CDTF">2018-03-24T12:56:44Z</dcterms:modified>
</cp:coreProperties>
</file>